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9"/>
  </p:notesMasterIdLst>
  <p:handoutMasterIdLst>
    <p:handoutMasterId r:id="rId40"/>
  </p:handoutMasterIdLst>
  <p:sldIdLst>
    <p:sldId id="256" r:id="rId2"/>
    <p:sldId id="280" r:id="rId3"/>
    <p:sldId id="281" r:id="rId4"/>
    <p:sldId id="274" r:id="rId5"/>
    <p:sldId id="275" r:id="rId6"/>
    <p:sldId id="277" r:id="rId7"/>
    <p:sldId id="291" r:id="rId8"/>
    <p:sldId id="279" r:id="rId9"/>
    <p:sldId id="295" r:id="rId10"/>
    <p:sldId id="272" r:id="rId11"/>
    <p:sldId id="282" r:id="rId12"/>
    <p:sldId id="296" r:id="rId13"/>
    <p:sldId id="301" r:id="rId14"/>
    <p:sldId id="259" r:id="rId15"/>
    <p:sldId id="302" r:id="rId16"/>
    <p:sldId id="257" r:id="rId17"/>
    <p:sldId id="303" r:id="rId18"/>
    <p:sldId id="263" r:id="rId19"/>
    <p:sldId id="292" r:id="rId20"/>
    <p:sldId id="293" r:id="rId21"/>
    <p:sldId id="298" r:id="rId22"/>
    <p:sldId id="299" r:id="rId23"/>
    <p:sldId id="307" r:id="rId24"/>
    <p:sldId id="265" r:id="rId25"/>
    <p:sldId id="304" r:id="rId26"/>
    <p:sldId id="261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71" r:id="rId35"/>
    <p:sldId id="306" r:id="rId36"/>
    <p:sldId id="269" r:id="rId37"/>
    <p:sldId id="308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2521" autoAdjust="0"/>
  </p:normalViewPr>
  <p:slideViewPr>
    <p:cSldViewPr>
      <p:cViewPr varScale="1">
        <p:scale>
          <a:sx n="60" d="100"/>
          <a:sy n="60" d="100"/>
        </p:scale>
        <p:origin x="-16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0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28161-6A3B-43E6-A7CF-941B2574E4FE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BF5238-34FC-4E9E-84EF-E8C209D8A6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2113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FD6962-845D-4014-BA21-431779125FB9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DB5F6-4704-4459-AE51-257E08E0CD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983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B5F6-4704-4459-AE51-257E08E0CDD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B5F6-4704-4459-AE51-257E08E0CDD5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B5F6-4704-4459-AE51-257E08E0CDD5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B5F6-4704-4459-AE51-257E08E0CDD5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B5F6-4704-4459-AE51-257E08E0CDD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B5F6-4704-4459-AE51-257E08E0CDD5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2728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B5F6-4704-4459-AE51-257E08E0CDD5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054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B5F6-4704-4459-AE51-257E08E0CDD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B5F6-4704-4459-AE51-257E08E0CDD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B5F6-4704-4459-AE51-257E08E0CDD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B5F6-4704-4459-AE51-257E08E0CDD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B5F6-4704-4459-AE51-257E08E0CDD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B5F6-4704-4459-AE51-257E08E0CDD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B5F6-4704-4459-AE51-257E08E0CDD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B5F6-4704-4459-AE51-257E08E0CDD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B01-2A75-4B1A-85B5-3D72FAF7462C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E287F09-F5C4-41E7-975E-9DF37F171D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B01-2A75-4B1A-85B5-3D72FAF7462C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87F09-F5C4-41E7-975E-9DF37F171D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B01-2A75-4B1A-85B5-3D72FAF7462C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87F09-F5C4-41E7-975E-9DF37F171D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B01-2A75-4B1A-85B5-3D72FAF7462C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87F09-F5C4-41E7-975E-9DF37F171D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B01-2A75-4B1A-85B5-3D72FAF7462C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E287F09-F5C4-41E7-975E-9DF37F171D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B01-2A75-4B1A-85B5-3D72FAF7462C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87F09-F5C4-41E7-975E-9DF37F171D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B01-2A75-4B1A-85B5-3D72FAF7462C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87F09-F5C4-41E7-975E-9DF37F171D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B01-2A75-4B1A-85B5-3D72FAF7462C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87F09-F5C4-41E7-975E-9DF37F171D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B01-2A75-4B1A-85B5-3D72FAF7462C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87F09-F5C4-41E7-975E-9DF37F171D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B01-2A75-4B1A-85B5-3D72FAF7462C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87F09-F5C4-41E7-975E-9DF37F171D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B01-2A75-4B1A-85B5-3D72FAF7462C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E287F09-F5C4-41E7-975E-9DF37F171D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84F7B01-2A75-4B1A-85B5-3D72FAF7462C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E287F09-F5C4-41E7-975E-9DF37F171D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linoit.com/users/rventura/canvases/Affixes%20Activity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pbskids.org/wordgirl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pellingcity.com/" TargetMode="Externa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934200" cy="2057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Halifax County Schools</a:t>
            </a:r>
            <a:r>
              <a:rPr 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sz="4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August</a:t>
            </a:r>
            <a:r>
              <a:rPr 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7, 2012</a:t>
            </a:r>
            <a:endParaRPr lang="en-US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Enhancing Vocabulary Instruction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205740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b="1" i="1" dirty="0" smtClean="0">
                <a:solidFill>
                  <a:schemeClr val="bg1"/>
                </a:solidFill>
              </a:rPr>
              <a:t>Strategies That Promote </a:t>
            </a:r>
            <a:br>
              <a:rPr lang="en-US" sz="3600" b="1" i="1" dirty="0" smtClean="0">
                <a:solidFill>
                  <a:schemeClr val="bg1"/>
                </a:solidFill>
              </a:rPr>
            </a:br>
            <a:r>
              <a:rPr lang="en-US" sz="3600" b="1" i="1" dirty="0" smtClean="0">
                <a:solidFill>
                  <a:schemeClr val="bg1"/>
                </a:solidFill>
              </a:rPr>
              <a:t>Deep Understanding of </a:t>
            </a:r>
            <a:br>
              <a:rPr lang="en-US" sz="3600" b="1" i="1" dirty="0" smtClean="0">
                <a:solidFill>
                  <a:schemeClr val="bg1"/>
                </a:solidFill>
              </a:rPr>
            </a:br>
            <a:r>
              <a:rPr lang="en-US" sz="3600" b="1" i="1" dirty="0" smtClean="0">
                <a:solidFill>
                  <a:schemeClr val="bg1"/>
                </a:solidFill>
              </a:rPr>
              <a:t>Vocabulary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2057400"/>
            <a:ext cx="7772400" cy="4114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3200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3200" dirty="0" smtClean="0">
                <a:solidFill>
                  <a:srgbClr val="C00000"/>
                </a:solidFill>
              </a:rPr>
              <a:t>No-Fail Vocabulary </a:t>
            </a:r>
            <a:r>
              <a:rPr lang="en-US" sz="3200" dirty="0" smtClean="0">
                <a:solidFill>
                  <a:srgbClr val="C00000"/>
                </a:solidFill>
              </a:rPr>
              <a:t>Instruction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 err="1" smtClean="0">
                <a:solidFill>
                  <a:srgbClr val="C00000"/>
                </a:solidFill>
              </a:rPr>
              <a:t>Frayer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C00000"/>
                </a:solidFill>
              </a:rPr>
              <a:t>Model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 smtClean="0">
                <a:solidFill>
                  <a:srgbClr val="C00000"/>
                </a:solidFill>
              </a:rPr>
              <a:t>Linear Arrays (Word Lines)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>
                <a:solidFill>
                  <a:srgbClr val="C00000"/>
                </a:solidFill>
              </a:rPr>
              <a:t>Teaching Prefixes, Suffixes, and Base Words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>
                <a:solidFill>
                  <a:srgbClr val="C00000"/>
                </a:solidFill>
              </a:rPr>
              <a:t>Word Sorts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 smtClean="0">
                <a:solidFill>
                  <a:srgbClr val="C00000"/>
                </a:solidFill>
              </a:rPr>
              <a:t>Concept </a:t>
            </a:r>
            <a:r>
              <a:rPr lang="en-US" sz="3200" dirty="0" smtClean="0">
                <a:solidFill>
                  <a:srgbClr val="C00000"/>
                </a:solidFill>
              </a:rPr>
              <a:t>or Word Maps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 smtClean="0">
                <a:solidFill>
                  <a:srgbClr val="C00000"/>
                </a:solidFill>
              </a:rPr>
              <a:t>List-Group-Label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 smtClean="0">
                <a:solidFill>
                  <a:srgbClr val="C00000"/>
                </a:solidFill>
              </a:rPr>
              <a:t>Vocabulary Games</a:t>
            </a:r>
            <a:endParaRPr lang="en-US" sz="3200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v"/>
            </a:pPr>
            <a:endParaRPr lang="en-US" sz="3200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601980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6700" dirty="0" smtClean="0">
                <a:solidFill>
                  <a:schemeClr val="bg1"/>
                </a:solidFill>
              </a:rPr>
              <a:t>No Fail Vocabulary Instruction</a:t>
            </a:r>
            <a:r>
              <a:rPr lang="en-US" sz="6700" dirty="0" smtClean="0"/>
              <a:t/>
            </a:r>
            <a:br>
              <a:rPr lang="en-US" sz="6700" dirty="0" smtClean="0"/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From </a:t>
            </a:r>
            <a:r>
              <a:rPr lang="en-US" i="1" dirty="0" smtClean="0">
                <a:solidFill>
                  <a:schemeClr val="bg1"/>
                </a:solidFill>
              </a:rPr>
              <a:t>Bringing Words to Life </a:t>
            </a:r>
            <a:br>
              <a:rPr lang="en-US" i="1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by</a:t>
            </a:r>
            <a:r>
              <a:rPr lang="en-US" i="1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Isabel Beck</a:t>
            </a:r>
            <a:endParaRPr lang="en-US" sz="3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77200" cy="129540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chemeClr val="bg1"/>
                </a:solidFill>
              </a:rPr>
              <a:t>Three Tiers of Vocabulary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(Beck, </a:t>
            </a:r>
            <a:r>
              <a:rPr lang="en-US" b="1" dirty="0" err="1" smtClean="0">
                <a:solidFill>
                  <a:schemeClr val="bg1"/>
                </a:solidFill>
              </a:rPr>
              <a:t>McKeown</a:t>
            </a:r>
            <a:r>
              <a:rPr lang="en-US" b="1" dirty="0" smtClean="0">
                <a:solidFill>
                  <a:schemeClr val="bg1"/>
                </a:solidFill>
              </a:rPr>
              <a:t>, and </a:t>
            </a:r>
            <a:r>
              <a:rPr lang="en-US" b="1" dirty="0" err="1" smtClean="0">
                <a:solidFill>
                  <a:schemeClr val="bg1"/>
                </a:solidFill>
              </a:rPr>
              <a:t>Kucan</a:t>
            </a:r>
            <a:r>
              <a:rPr lang="en-US" b="1" dirty="0" smtClean="0">
                <a:solidFill>
                  <a:schemeClr val="bg1"/>
                </a:solidFill>
              </a:rPr>
              <a:t>)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76400"/>
            <a:ext cx="7772400" cy="4343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600" b="1" dirty="0" smtClean="0"/>
              <a:t>Tier 1:  </a:t>
            </a:r>
            <a:r>
              <a:rPr lang="en-US" sz="3600" dirty="0" smtClean="0"/>
              <a:t>the most basic words; require little instruction (happy, baby, walk)</a:t>
            </a:r>
          </a:p>
          <a:p>
            <a:pPr>
              <a:buFont typeface="Wingdings" pitchFamily="2" charset="2"/>
              <a:buChar char="v"/>
            </a:pPr>
            <a:r>
              <a:rPr lang="en-US" sz="3600" b="1" dirty="0" smtClean="0"/>
              <a:t>Tier 2:  </a:t>
            </a:r>
            <a:r>
              <a:rPr lang="en-US" sz="3600" dirty="0" smtClean="0"/>
              <a:t>high frequency; found across a variety of content areas (ex. absurd, fortunate, merchant)</a:t>
            </a:r>
          </a:p>
          <a:p>
            <a:pPr>
              <a:buFont typeface="Wingdings" pitchFamily="2" charset="2"/>
              <a:buChar char="v"/>
            </a:pPr>
            <a:r>
              <a:rPr lang="en-US" sz="3600" b="1" dirty="0" smtClean="0"/>
              <a:t>Tier 3:  </a:t>
            </a:r>
            <a:r>
              <a:rPr lang="en-US" sz="3600" dirty="0" smtClean="0"/>
              <a:t>lower frequency; often content specific (ex. Isotope, refinery, peninsula)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601980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6700" dirty="0" smtClean="0">
                <a:solidFill>
                  <a:schemeClr val="bg1"/>
                </a:solidFill>
              </a:rPr>
              <a:t>No Fail Vocabulary </a:t>
            </a:r>
            <a:r>
              <a:rPr lang="en-US" sz="6700" dirty="0" smtClean="0">
                <a:solidFill>
                  <a:schemeClr val="bg1"/>
                </a:solidFill>
              </a:rPr>
              <a:t>Instruction</a:t>
            </a:r>
            <a:br>
              <a:rPr lang="en-US" sz="6700" dirty="0" smtClean="0">
                <a:solidFill>
                  <a:schemeClr val="bg1"/>
                </a:solidFill>
              </a:rPr>
            </a:br>
            <a:r>
              <a:rPr lang="en-US" sz="6700" dirty="0" smtClean="0">
                <a:solidFill>
                  <a:schemeClr val="bg1"/>
                </a:solidFill>
              </a:rPr>
              <a:t>Activity</a:t>
            </a:r>
            <a:r>
              <a:rPr lang="en-US" sz="6700" dirty="0" smtClean="0"/>
              <a:t/>
            </a:r>
            <a:br>
              <a:rPr lang="en-US" sz="6700" dirty="0" smtClean="0"/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34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Frayer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Model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Content Placeholder 3" descr="DSC0154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385711" y="1447800"/>
            <a:ext cx="6829778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601980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6700" dirty="0" err="1" smtClean="0">
                <a:solidFill>
                  <a:schemeClr val="bg1"/>
                </a:solidFill>
              </a:rPr>
              <a:t>Frayer</a:t>
            </a:r>
            <a:r>
              <a:rPr lang="en-US" sz="6700" dirty="0" smtClean="0">
                <a:solidFill>
                  <a:schemeClr val="bg1"/>
                </a:solidFill>
              </a:rPr>
              <a:t> Model </a:t>
            </a:r>
            <a:br>
              <a:rPr lang="en-US" sz="6700" dirty="0" smtClean="0">
                <a:solidFill>
                  <a:schemeClr val="bg1"/>
                </a:solidFill>
              </a:rPr>
            </a:br>
            <a:r>
              <a:rPr lang="en-US" sz="6700" dirty="0" smtClean="0">
                <a:solidFill>
                  <a:schemeClr val="bg1"/>
                </a:solidFill>
              </a:rPr>
              <a:t>Activity</a:t>
            </a:r>
            <a:r>
              <a:rPr lang="en-US" sz="6700" dirty="0" smtClean="0"/>
              <a:t/>
            </a:r>
            <a:br>
              <a:rPr lang="en-US" sz="6700" dirty="0" smtClean="0"/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81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Word </a:t>
            </a:r>
            <a:r>
              <a:rPr 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Arrays</a:t>
            </a:r>
            <a:endParaRPr lang="en-US" sz="5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14400" y="3810000"/>
            <a:ext cx="7391400" cy="1588"/>
          </a:xfrm>
          <a:prstGeom prst="straightConnector1">
            <a:avLst/>
          </a:prstGeom>
          <a:ln w="41275">
            <a:headEnd type="arrow"/>
            <a:tailEnd type="arrow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752600" y="2743200"/>
            <a:ext cx="96853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hot</a:t>
            </a:r>
            <a:endParaRPr lang="en-US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81800" y="2819400"/>
            <a:ext cx="110959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cold</a:t>
            </a:r>
            <a:endParaRPr lang="en-US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95600" y="2743200"/>
            <a:ext cx="13422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warm</a:t>
            </a:r>
            <a:endParaRPr lang="en-US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191000" y="3048000"/>
            <a:ext cx="130195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tepid</a:t>
            </a:r>
            <a:endParaRPr lang="en-US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10200" y="2743200"/>
            <a:ext cx="13716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chilly</a:t>
            </a:r>
            <a:endParaRPr lang="en-US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601980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6700" dirty="0">
                <a:solidFill>
                  <a:schemeClr val="bg1"/>
                </a:solidFill>
              </a:rPr>
              <a:t>Word Array Activity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6700" dirty="0" smtClean="0"/>
              <a:t/>
            </a:r>
            <a:br>
              <a:rPr lang="en-US" sz="6700" dirty="0" smtClean="0"/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81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SC0154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1458635" y="-620435"/>
            <a:ext cx="6691488" cy="79323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High Utility Prefixes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838200" y="1447800"/>
          <a:ext cx="7696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10000"/>
              </a:tblGrid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Un-                                    26%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Pre-                                   3%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Re-                                     14%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Inter-                                 3%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in-,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im</a:t>
                      </a:r>
                      <a:r>
                        <a:rPr lang="en-US" sz="2400" baseline="0" dirty="0" smtClean="0"/>
                        <a:t>-, </a:t>
                      </a:r>
                      <a:r>
                        <a:rPr lang="en-US" sz="2400" baseline="0" dirty="0" err="1" smtClean="0"/>
                        <a:t>il</a:t>
                      </a:r>
                      <a:r>
                        <a:rPr lang="en-US" sz="2400" baseline="0" dirty="0" smtClean="0"/>
                        <a:t>-, </a:t>
                      </a:r>
                      <a:r>
                        <a:rPr lang="en-US" sz="2400" baseline="0" dirty="0" err="1" smtClean="0"/>
                        <a:t>ir</a:t>
                      </a:r>
                      <a:r>
                        <a:rPr lang="en-US" sz="2400" baseline="0" dirty="0" smtClean="0"/>
                        <a:t>- (not)          11%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Fore-                                 3%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err="1" smtClean="0"/>
                        <a:t>Dis</a:t>
                      </a:r>
                      <a:r>
                        <a:rPr lang="en-US" sz="2400" dirty="0" smtClean="0"/>
                        <a:t>-                                       7%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De-                                   2%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En, </a:t>
                      </a:r>
                      <a:r>
                        <a:rPr lang="en-US" sz="2400" dirty="0" err="1" smtClean="0"/>
                        <a:t>em</a:t>
                      </a:r>
                      <a:r>
                        <a:rPr lang="en-US" sz="2400" dirty="0" smtClean="0"/>
                        <a:t>-                                 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Trans-                               2%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Non-                                      4%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Super-                               1%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In-, </a:t>
                      </a:r>
                      <a:r>
                        <a:rPr lang="en-US" sz="2400" dirty="0" err="1" smtClean="0"/>
                        <a:t>im</a:t>
                      </a:r>
                      <a:r>
                        <a:rPr lang="en-US" sz="2400" dirty="0" smtClean="0"/>
                        <a:t>- (in)</a:t>
                      </a:r>
                      <a:r>
                        <a:rPr lang="en-US" sz="2400" baseline="0" dirty="0" smtClean="0"/>
                        <a:t>                           3%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Semi-                                1%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Over-                                     3%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Anti-                                 1%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err="1" smtClean="0"/>
                        <a:t>Mis</a:t>
                      </a:r>
                      <a:r>
                        <a:rPr lang="en-US" sz="2400" dirty="0" smtClean="0"/>
                        <a:t>-                                       3%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Mid-                                   1%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Sub-                                       3%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Under-</a:t>
                      </a:r>
                      <a:r>
                        <a:rPr lang="en-US" sz="2400" baseline="0" dirty="0" smtClean="0"/>
                        <a:t>                               1%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Total:                              96%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772400" cy="106680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b="1" dirty="0" smtClean="0">
                <a:solidFill>
                  <a:schemeClr val="bg1"/>
                </a:solidFill>
              </a:rPr>
              <a:t>Goals for This Session</a:t>
            </a:r>
            <a:endParaRPr lang="en-US" sz="4400" b="1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2057400"/>
            <a:ext cx="7772400" cy="419100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sz="3200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6700" b="1" dirty="0" smtClean="0"/>
              <a:t>Explore research on importance of vocabulary development</a:t>
            </a:r>
          </a:p>
          <a:p>
            <a:pPr>
              <a:buFont typeface="Wingdings" pitchFamily="2" charset="2"/>
              <a:buChar char="v"/>
            </a:pPr>
            <a:endParaRPr lang="en-US" sz="6700" b="1" dirty="0" smtClean="0"/>
          </a:p>
          <a:p>
            <a:pPr>
              <a:buFont typeface="Wingdings" pitchFamily="2" charset="2"/>
              <a:buChar char="v"/>
            </a:pPr>
            <a:r>
              <a:rPr lang="en-US" sz="6700" b="1" dirty="0" smtClean="0"/>
              <a:t>Participate in direct and indirect instruction activities for vocabulary development</a:t>
            </a:r>
          </a:p>
          <a:p>
            <a:pPr>
              <a:buFont typeface="Wingdings" pitchFamily="2" charset="2"/>
              <a:buChar char="v"/>
            </a:pPr>
            <a:endParaRPr lang="en-US" sz="6700" b="1" dirty="0" smtClean="0"/>
          </a:p>
          <a:p>
            <a:pPr>
              <a:buFont typeface="Wingdings" pitchFamily="2" charset="2"/>
              <a:buChar char="v"/>
            </a:pPr>
            <a:r>
              <a:rPr lang="en-US" sz="6700" b="1" dirty="0" smtClean="0"/>
              <a:t>Discuss implementation of strategies for </a:t>
            </a:r>
            <a:r>
              <a:rPr lang="en-US" sz="6700" b="1" dirty="0" smtClean="0"/>
              <a:t>Halifax County </a:t>
            </a:r>
            <a:r>
              <a:rPr lang="en-US" sz="6700" b="1" dirty="0" smtClean="0"/>
              <a:t>Schools</a:t>
            </a:r>
          </a:p>
          <a:p>
            <a:pPr>
              <a:buFont typeface="Wingdings" pitchFamily="2" charset="2"/>
              <a:buChar char="v"/>
            </a:pPr>
            <a:endParaRPr lang="en-US" sz="3200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High Utility Suffixes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838200" y="1447800"/>
          <a:ext cx="7696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10000"/>
              </a:tblGrid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-s,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</a:rPr>
                        <a:t> -</a:t>
                      </a:r>
                      <a:r>
                        <a:rPr lang="en-US" sz="2400" b="0" baseline="0" dirty="0" err="1" smtClean="0">
                          <a:solidFill>
                            <a:schemeClr val="tx1"/>
                          </a:solidFill>
                        </a:rPr>
                        <a:t>es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                                 31%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</a:rPr>
                        <a:t>ity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</a:rPr>
                        <a:t> -</a:t>
                      </a:r>
                      <a:r>
                        <a:rPr lang="en-US" sz="2400" b="0" baseline="0" dirty="0" err="1" smtClean="0">
                          <a:solidFill>
                            <a:schemeClr val="tx1"/>
                          </a:solidFill>
                        </a:rPr>
                        <a:t>ty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                               1%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-</a:t>
                      </a:r>
                      <a:r>
                        <a:rPr lang="en-US" sz="2400" dirty="0" err="1" smtClean="0"/>
                        <a:t>ed</a:t>
                      </a:r>
                      <a:r>
                        <a:rPr lang="en-US" sz="2400" dirty="0" smtClean="0"/>
                        <a:t>                                     20%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-</a:t>
                      </a:r>
                      <a:r>
                        <a:rPr lang="en-US" sz="2400" dirty="0" err="1" smtClean="0"/>
                        <a:t>ment</a:t>
                      </a:r>
                      <a:r>
                        <a:rPr lang="en-US" sz="2400" dirty="0" smtClean="0"/>
                        <a:t>                                 1%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aseline="0" dirty="0" smtClean="0"/>
                        <a:t>-</a:t>
                      </a:r>
                      <a:r>
                        <a:rPr lang="en-US" sz="2400" baseline="0" dirty="0" err="1" smtClean="0"/>
                        <a:t>ing</a:t>
                      </a:r>
                      <a:r>
                        <a:rPr lang="en-US" sz="2400" baseline="0" dirty="0" smtClean="0"/>
                        <a:t>                                    14%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-</a:t>
                      </a:r>
                      <a:r>
                        <a:rPr lang="en-US" sz="2400" dirty="0" err="1" smtClean="0"/>
                        <a:t>ic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                                      1%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-</a:t>
                      </a:r>
                      <a:r>
                        <a:rPr lang="en-US" sz="2400" dirty="0" err="1" smtClean="0"/>
                        <a:t>ly</a:t>
                      </a:r>
                      <a:r>
                        <a:rPr lang="en-US" sz="2400" dirty="0" smtClean="0"/>
                        <a:t>                                        7%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-</a:t>
                      </a:r>
                      <a:r>
                        <a:rPr lang="en-US" sz="2400" dirty="0" err="1" smtClean="0"/>
                        <a:t>ous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-</a:t>
                      </a:r>
                      <a:r>
                        <a:rPr lang="en-US" sz="2400" baseline="0" dirty="0" err="1" smtClean="0"/>
                        <a:t>eous</a:t>
                      </a:r>
                      <a:r>
                        <a:rPr lang="en-US" sz="2400" baseline="0" dirty="0" smtClean="0"/>
                        <a:t>, -</a:t>
                      </a:r>
                      <a:r>
                        <a:rPr lang="en-US" sz="2400" baseline="0" dirty="0" err="1" smtClean="0"/>
                        <a:t>ious</a:t>
                      </a:r>
                      <a:r>
                        <a:rPr lang="en-US" sz="2400" dirty="0" smtClean="0"/>
                        <a:t>               1%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-</a:t>
                      </a:r>
                      <a:r>
                        <a:rPr lang="en-US" sz="2400" dirty="0" err="1" smtClean="0"/>
                        <a:t>er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-or</a:t>
                      </a:r>
                      <a:r>
                        <a:rPr lang="en-US" sz="2400" dirty="0" smtClean="0"/>
                        <a:t>                                 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-en                                      1%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-ion,</a:t>
                      </a:r>
                      <a:r>
                        <a:rPr lang="en-US" sz="2400" baseline="0" dirty="0" smtClean="0"/>
                        <a:t> -</a:t>
                      </a:r>
                      <a:r>
                        <a:rPr lang="en-US" sz="2400" baseline="0" dirty="0" err="1" smtClean="0"/>
                        <a:t>tion</a:t>
                      </a:r>
                      <a:r>
                        <a:rPr lang="en-US" sz="2400" baseline="0" dirty="0" smtClean="0"/>
                        <a:t>, -</a:t>
                      </a:r>
                      <a:r>
                        <a:rPr lang="en-US" sz="2400" baseline="0" dirty="0" err="1" smtClean="0"/>
                        <a:t>ation</a:t>
                      </a:r>
                      <a:r>
                        <a:rPr lang="en-US" sz="2400" baseline="0" dirty="0" smtClean="0"/>
                        <a:t>, -</a:t>
                      </a:r>
                      <a:r>
                        <a:rPr lang="en-US" sz="2400" baseline="0" dirty="0" err="1" smtClean="0"/>
                        <a:t>ition</a:t>
                      </a:r>
                      <a:r>
                        <a:rPr lang="en-US" sz="2400" dirty="0" smtClean="0"/>
                        <a:t>      4%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-</a:t>
                      </a:r>
                      <a:r>
                        <a:rPr lang="en-US" sz="2400" dirty="0" err="1" smtClean="0"/>
                        <a:t>er</a:t>
                      </a:r>
                      <a:r>
                        <a:rPr lang="en-US" sz="2400" dirty="0" smtClean="0"/>
                        <a:t>                                      1%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aseline="0" dirty="0" smtClean="0"/>
                        <a:t>-able, -</a:t>
                      </a:r>
                      <a:r>
                        <a:rPr lang="en-US" sz="2400" baseline="0" dirty="0" err="1" smtClean="0"/>
                        <a:t>ible</a:t>
                      </a:r>
                      <a:r>
                        <a:rPr lang="en-US" sz="2400" baseline="0" dirty="0" smtClean="0"/>
                        <a:t>                            2%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-</a:t>
                      </a:r>
                      <a:r>
                        <a:rPr lang="en-US" sz="2400" dirty="0" err="1" smtClean="0"/>
                        <a:t>ive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-</a:t>
                      </a:r>
                      <a:r>
                        <a:rPr lang="en-US" sz="2400" baseline="0" dirty="0" err="1" smtClean="0"/>
                        <a:t>ative</a:t>
                      </a:r>
                      <a:r>
                        <a:rPr lang="en-US" sz="2400" baseline="0" dirty="0" smtClean="0"/>
                        <a:t>, -</a:t>
                      </a:r>
                      <a:r>
                        <a:rPr lang="en-US" sz="2400" baseline="0" dirty="0" err="1" smtClean="0"/>
                        <a:t>tive</a:t>
                      </a:r>
                      <a:r>
                        <a:rPr lang="en-US" sz="2400" dirty="0" smtClean="0"/>
                        <a:t>                 1%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-al,</a:t>
                      </a:r>
                      <a:r>
                        <a:rPr lang="en-US" sz="2400" baseline="0" dirty="0" smtClean="0"/>
                        <a:t> -ail </a:t>
                      </a:r>
                      <a:r>
                        <a:rPr lang="en-US" sz="2400" dirty="0" smtClean="0"/>
                        <a:t>                                 1%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-</a:t>
                      </a:r>
                      <a:r>
                        <a:rPr lang="en-US" sz="2400" dirty="0" err="1" smtClean="0"/>
                        <a:t>ful</a:t>
                      </a:r>
                      <a:r>
                        <a:rPr lang="en-US" sz="2400" baseline="0" dirty="0" smtClean="0"/>
                        <a:t>  </a:t>
                      </a:r>
                      <a:r>
                        <a:rPr lang="en-US" sz="2400" dirty="0" smtClean="0"/>
                        <a:t>                                    1%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-y                                          1%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-less                                      1%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-</a:t>
                      </a:r>
                      <a:r>
                        <a:rPr lang="en-US" sz="2400" dirty="0" err="1" smtClean="0"/>
                        <a:t>ness</a:t>
                      </a:r>
                      <a:r>
                        <a:rPr lang="en-US" sz="2400" dirty="0" smtClean="0"/>
                        <a:t>                                     1%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-</a:t>
                      </a:r>
                      <a:r>
                        <a:rPr lang="en-US" sz="2400" baseline="0" dirty="0" err="1" smtClean="0"/>
                        <a:t>est</a:t>
                      </a:r>
                      <a:r>
                        <a:rPr lang="en-US" sz="2400" baseline="0" dirty="0" smtClean="0"/>
                        <a:t>                                       1%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Total:                                95%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77200" cy="129540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bg1"/>
                </a:solidFill>
              </a:rPr>
              <a:t>Common Greek and Latin Roots</a:t>
            </a:r>
            <a:endParaRPr lang="en-US" b="1" i="1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74787548"/>
              </p:ext>
            </p:extLst>
          </p:nvPr>
        </p:nvGraphicFramePr>
        <p:xfrm>
          <a:off x="914400" y="1676400"/>
          <a:ext cx="7772400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/>
                <a:gridCol w="1943100"/>
                <a:gridCol w="1943100"/>
                <a:gridCol w="19431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Root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Origin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Example(s)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life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Greek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Biology, biosphere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dict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Speak, tell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Latin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Dictate, predict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Little, small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Latin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Minimum, miniature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Mit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mis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Latin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Transmit, mission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Latin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Pedestrian, pedal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phon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Greek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Phonograph, microphone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carry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Latin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Portable, import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Scrib</a:t>
                      </a:r>
                      <a:r>
                        <a:rPr lang="en-US" dirty="0" smtClean="0"/>
                        <a:t>, script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write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Latin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Scribble, inscription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spect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Latin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Inspect, spectator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60198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Adapted from </a:t>
            </a:r>
            <a:r>
              <a:rPr lang="en-US" i="1" dirty="0" smtClean="0"/>
              <a:t>Word Power:  What Every Educator Needs to Know About Teaching Vocabulary</a:t>
            </a:r>
            <a:r>
              <a:rPr lang="en-US" dirty="0" smtClean="0"/>
              <a:t>. Steven Stahl and Barbara </a:t>
            </a:r>
            <a:r>
              <a:rPr lang="en-US" dirty="0" err="1" smtClean="0"/>
              <a:t>Kapinus</a:t>
            </a:r>
            <a:r>
              <a:rPr lang="en-US" dirty="0" smtClean="0"/>
              <a:t>.  Copyright © 2001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98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77200" cy="129540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bg1"/>
                </a:solidFill>
              </a:rPr>
              <a:t>Common Greek and Latin Roots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60198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Adapted from </a:t>
            </a:r>
            <a:r>
              <a:rPr lang="en-US" i="1" dirty="0" smtClean="0">
                <a:solidFill>
                  <a:prstClr val="black"/>
                </a:solidFill>
              </a:rPr>
              <a:t>Word Power:  What Every Educator Needs to Know About Teaching Vocabulary</a:t>
            </a:r>
            <a:r>
              <a:rPr lang="en-US" dirty="0" smtClean="0">
                <a:solidFill>
                  <a:prstClr val="black"/>
                </a:solidFill>
              </a:rPr>
              <a:t>. Steven Stahl and Barbara </a:t>
            </a:r>
            <a:r>
              <a:rPr lang="en-US" dirty="0" err="1" smtClean="0">
                <a:solidFill>
                  <a:prstClr val="black"/>
                </a:solidFill>
              </a:rPr>
              <a:t>Kapinus</a:t>
            </a:r>
            <a:r>
              <a:rPr lang="en-US" dirty="0" smtClean="0">
                <a:solidFill>
                  <a:prstClr val="black"/>
                </a:solidFill>
              </a:rPr>
              <a:t>.  Copyright © 2001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2050" name="Picture 2" descr="C:\Users\robin.ventura\AppData\Local\Microsoft\Windows\Temporary Internet Files\Content.IE5\VPAC78ZS\MP900437338[1]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149" y="1752600"/>
            <a:ext cx="4066902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743200" y="4038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telephone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514600" y="29718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microphone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352800" y="2286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headphones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876800" y="22860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phonics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410200" y="2971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saxophone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638800" y="3810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symphony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953000" y="4407932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xylophone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810000" y="5562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phon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7524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601980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6700" dirty="0" smtClean="0">
                <a:solidFill>
                  <a:schemeClr val="bg1"/>
                </a:solidFill>
              </a:rPr>
              <a:t>Affixes Activity</a:t>
            </a:r>
            <a:br>
              <a:rPr lang="en-US" sz="6700" dirty="0" smtClean="0">
                <a:solidFill>
                  <a:schemeClr val="bg1"/>
                </a:solidFill>
              </a:rPr>
            </a:br>
            <a:r>
              <a:rPr lang="en-US" sz="6700" dirty="0">
                <a:solidFill>
                  <a:schemeClr val="bg1"/>
                </a:solidFill>
              </a:rPr>
              <a:t/>
            </a:r>
            <a:br>
              <a:rPr lang="en-US" sz="6700" dirty="0">
                <a:solidFill>
                  <a:schemeClr val="bg1"/>
                </a:solidFill>
              </a:rPr>
            </a:br>
            <a:r>
              <a:rPr lang="en-US" sz="2200" dirty="0">
                <a:solidFill>
                  <a:schemeClr val="bg1"/>
                </a:solidFill>
                <a:hlinkClick r:id="rId3"/>
              </a:rPr>
              <a:t>http://linoit.com/users/rventura/canvases/Affixes%20Activity</a:t>
            </a:r>
            <a:r>
              <a:rPr lang="en-US" sz="6700" dirty="0" smtClean="0"/>
              <a:t/>
            </a:r>
            <a:br>
              <a:rPr lang="en-US" sz="6700" dirty="0" smtClean="0"/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85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Helping Students Make Connections with Concept Mapping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Content Placeholder 3" descr="DSC0154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385711" y="1447800"/>
            <a:ext cx="6829778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77200" cy="594360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solidFill>
                  <a:schemeClr val="bg1"/>
                </a:solidFill>
              </a:rPr>
              <a:t>Concept Mapping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Activity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6700" dirty="0" smtClean="0">
                <a:solidFill>
                  <a:schemeClr val="bg1"/>
                </a:solidFill>
              </a:rPr>
              <a:t/>
            </a:r>
            <a:br>
              <a:rPr lang="en-US" sz="6700" dirty="0" smtClean="0">
                <a:solidFill>
                  <a:schemeClr val="bg1"/>
                </a:solidFill>
              </a:rPr>
            </a:br>
            <a:r>
              <a:rPr lang="en-US" sz="6700" dirty="0">
                <a:solidFill>
                  <a:schemeClr val="bg1"/>
                </a:solidFill>
              </a:rPr>
              <a:t/>
            </a:r>
            <a:br>
              <a:rPr lang="en-US" sz="6700" dirty="0">
                <a:solidFill>
                  <a:schemeClr val="bg1"/>
                </a:solidFill>
              </a:rPr>
            </a:br>
            <a:r>
              <a:rPr lang="en-US" sz="6700" dirty="0" smtClean="0"/>
              <a:t/>
            </a:r>
            <a:br>
              <a:rPr lang="en-US" sz="6700" dirty="0" smtClean="0"/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sz="3600" b="1" i="1" dirty="0">
              <a:solidFill>
                <a:schemeClr val="bg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927412"/>
              </p:ext>
            </p:extLst>
          </p:nvPr>
        </p:nvGraphicFramePr>
        <p:xfrm>
          <a:off x="1676400" y="1905000"/>
          <a:ext cx="6096000" cy="408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Concept</a:t>
                      </a:r>
                      <a:r>
                        <a:rPr lang="en-US" sz="2800" baseline="0" dirty="0" smtClean="0"/>
                        <a:t> Examples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Concept</a:t>
                      </a:r>
                      <a:r>
                        <a:rPr lang="en-US" sz="2800" baseline="0" dirty="0" smtClean="0"/>
                        <a:t> Examples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Beach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Transportation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Park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What</a:t>
                      </a:r>
                      <a:r>
                        <a:rPr lang="en-US" sz="2400" baseline="0" dirty="0" smtClean="0"/>
                        <a:t> We Learn in Math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School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Games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Toys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Television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Things</a:t>
                      </a:r>
                      <a:r>
                        <a:rPr lang="en-US" sz="2400" baseline="0" dirty="0" smtClean="0"/>
                        <a:t> We See in a Neighborhood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Friends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Zoo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Things We Wear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Art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Scary</a:t>
                      </a:r>
                      <a:r>
                        <a:rPr lang="en-US" sz="2400" baseline="0" dirty="0" smtClean="0"/>
                        <a:t> Things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481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Core Vocabulary with </a:t>
            </a:r>
            <a:b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Graphic Representation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Content Placeholder 3" descr="DSC01537.JPG"/>
          <p:cNvPicPr>
            <a:picLocks noGrp="1"/>
          </p:cNvPicPr>
          <p:nvPr>
            <p:ph sz="quarter" idx="1"/>
          </p:nvPr>
        </p:nvPicPr>
        <p:blipFill rotWithShape="1">
          <a:blip r:embed="rId2" cstate="print"/>
          <a:srcRect t="30000"/>
          <a:stretch/>
        </p:blipFill>
        <p:spPr bwMode="auto">
          <a:xfrm>
            <a:off x="1143000" y="1600200"/>
            <a:ext cx="7238999" cy="4114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latin typeface="Impact" pitchFamily="34" charset="0"/>
              </a:rPr>
              <a:t>Let’s Play the Pyramid Game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5" name="Picture 7" descr="pyramidgam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8229600" cy="4794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944562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How to Play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000" b="1" dirty="0"/>
              <a:t>Game Objective:</a:t>
            </a:r>
            <a:r>
              <a:rPr lang="en-US" sz="2000" dirty="0"/>
              <a:t> 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000" dirty="0"/>
              <a:t>Partners work to help each other guess the most words possible within a category.  Top pairs go to the Winner’s Circle to play for prizes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sz="2000" dirty="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000" b="1" dirty="0"/>
              <a:t>How to Play:</a:t>
            </a:r>
          </a:p>
          <a:p>
            <a:pPr marL="609600" indent="-609600">
              <a:lnSpc>
                <a:spcPct val="80000"/>
              </a:lnSpc>
              <a:buFontTx/>
              <a:buAutoNum type="arabicParenR"/>
            </a:pPr>
            <a:r>
              <a:rPr lang="en-US" sz="2000" dirty="0"/>
              <a:t>Choose a partner</a:t>
            </a:r>
          </a:p>
          <a:p>
            <a:pPr marL="609600" indent="-609600">
              <a:lnSpc>
                <a:spcPct val="80000"/>
              </a:lnSpc>
              <a:buFontTx/>
              <a:buAutoNum type="arabicParenR"/>
            </a:pPr>
            <a:r>
              <a:rPr lang="en-US" sz="2000" dirty="0"/>
              <a:t>One partner gives (clues about words in a category) and the other receives (tries to figure out the word or phrase with the clues provided</a:t>
            </a:r>
          </a:p>
          <a:p>
            <a:pPr marL="609600" indent="-609600">
              <a:lnSpc>
                <a:spcPct val="80000"/>
              </a:lnSpc>
              <a:buFontTx/>
              <a:buAutoNum type="arabicParenR"/>
            </a:pPr>
            <a:r>
              <a:rPr lang="en-US" sz="2000" dirty="0"/>
              <a:t>Clues cannot contain any part of the word</a:t>
            </a:r>
          </a:p>
          <a:p>
            <a:pPr marL="609600" indent="-609600">
              <a:lnSpc>
                <a:spcPct val="80000"/>
              </a:lnSpc>
              <a:buFontTx/>
              <a:buAutoNum type="arabicParenR"/>
            </a:pPr>
            <a:r>
              <a:rPr lang="en-US" sz="2000" dirty="0"/>
              <a:t>Hands or gestures cannot be used to supply clues </a:t>
            </a:r>
          </a:p>
          <a:p>
            <a:pPr marL="609600" indent="-609600">
              <a:lnSpc>
                <a:spcPct val="80000"/>
              </a:lnSpc>
              <a:buFontTx/>
              <a:buAutoNum type="arabicParenR"/>
            </a:pPr>
            <a:r>
              <a:rPr lang="en-US" sz="2000" dirty="0"/>
              <a:t>If the receiver cannot produce the word, either partner can say “Pass” and come back to the word if time allows</a:t>
            </a:r>
          </a:p>
          <a:p>
            <a:pPr marL="609600" indent="-609600">
              <a:lnSpc>
                <a:spcPct val="80000"/>
              </a:lnSpc>
              <a:buFontTx/>
              <a:buAutoNum type="arabicParenR"/>
            </a:pPr>
            <a:r>
              <a:rPr lang="en-US" sz="2000" dirty="0"/>
              <a:t>Each round is one minute in length</a:t>
            </a:r>
          </a:p>
          <a:p>
            <a:pPr marL="609600" indent="-609600">
              <a:lnSpc>
                <a:spcPct val="80000"/>
              </a:lnSpc>
              <a:buFontTx/>
              <a:buAutoNum type="arabicParenR"/>
            </a:pPr>
            <a:r>
              <a:rPr lang="en-US" sz="2000" dirty="0"/>
              <a:t>Each pair keeps a tally of the number of correctly identified words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Round #1:  </a:t>
            </a:r>
            <a:r>
              <a:rPr lang="en-US" sz="4000" b="1" i="1" dirty="0">
                <a:solidFill>
                  <a:schemeClr val="bg1"/>
                </a:solidFill>
              </a:rPr>
              <a:t>Let’s Cook</a:t>
            </a:r>
            <a:r>
              <a:rPr lang="en-US" sz="4000" b="1" dirty="0">
                <a:solidFill>
                  <a:schemeClr val="bg1"/>
                </a:solidFill>
              </a:rPr>
              <a:t> </a:t>
            </a:r>
            <a:br>
              <a:rPr lang="en-US" sz="4000" b="1" dirty="0">
                <a:solidFill>
                  <a:schemeClr val="bg1"/>
                </a:solidFill>
              </a:rPr>
            </a:br>
            <a:r>
              <a:rPr lang="en-US" sz="4000" b="1" dirty="0">
                <a:solidFill>
                  <a:schemeClr val="bg1"/>
                </a:solidFill>
              </a:rPr>
              <a:t>Recipe Terms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4600" y="1600200"/>
            <a:ext cx="4114800" cy="45259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3600" dirty="0"/>
              <a:t>Recipe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3600" dirty="0"/>
              <a:t>Ingredients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3600" dirty="0"/>
              <a:t>Bake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3600" dirty="0"/>
              <a:t>Measure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3600" dirty="0"/>
              <a:t>Knead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3600" dirty="0"/>
              <a:t>Directions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3600" dirty="0"/>
              <a:t>Utensils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772400" cy="106680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chemeClr val="bg1"/>
                </a:solidFill>
              </a:rPr>
              <a:t>Background Knowledge</a:t>
            </a:r>
            <a:endParaRPr lang="en-US" sz="4400" b="1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2057400"/>
            <a:ext cx="7772400" cy="4191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Background knowledge manifests itself as vocabulary knowledge.  Words are labels for our knowledge packets; the more words we have, the more packets of knowledge, the more background knowledge</a:t>
            </a:r>
          </a:p>
          <a:p>
            <a:pPr>
              <a:buNone/>
            </a:pP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       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Robert </a:t>
            </a:r>
            <a:r>
              <a:rPr lang="en-US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Marzano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2004</a:t>
            </a:r>
          </a:p>
          <a:p>
            <a:pPr>
              <a:buFont typeface="Wingdings" pitchFamily="2" charset="2"/>
              <a:buChar char="v"/>
            </a:pPr>
            <a:endParaRPr lang="en-US" sz="32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3200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What’s the Word?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3600" dirty="0" smtClean="0"/>
              <a:t>Antonyms</a:t>
            </a:r>
            <a:endParaRPr lang="en-US" sz="3600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3600" dirty="0" smtClean="0"/>
              <a:t>Synonyms </a:t>
            </a:r>
            <a:endParaRPr lang="en-US" sz="3600" dirty="0" smtClean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3600" dirty="0" smtClean="0"/>
              <a:t>Homophones</a:t>
            </a:r>
            <a:endParaRPr lang="en-US" sz="3600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3600" dirty="0" smtClean="0"/>
              <a:t>Prefix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3600" dirty="0" smtClean="0"/>
              <a:t>Suffix</a:t>
            </a:r>
            <a:endParaRPr lang="en-US" sz="3600" dirty="0" smtClean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3600" dirty="0" smtClean="0"/>
              <a:t>Dictionary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3600" dirty="0" smtClean="0"/>
              <a:t>Plural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3600" dirty="0"/>
          </a:p>
          <a:p>
            <a:pPr algn="ctr">
              <a:lnSpc>
                <a:spcPct val="90000"/>
              </a:lnSpc>
              <a:buFontTx/>
              <a:buNone/>
            </a:pP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Reading, Reading Everywhere</a:t>
            </a:r>
            <a:br>
              <a:rPr lang="en-US" sz="4000" b="1" dirty="0">
                <a:solidFill>
                  <a:schemeClr val="bg1"/>
                </a:solidFill>
              </a:rPr>
            </a:br>
            <a:r>
              <a:rPr lang="en-US" sz="4000" b="1" dirty="0">
                <a:solidFill>
                  <a:schemeClr val="bg1"/>
                </a:solidFill>
              </a:rPr>
              <a:t>(Examples of </a:t>
            </a:r>
            <a:r>
              <a:rPr lang="en-US" sz="4000" b="1" dirty="0" smtClean="0">
                <a:solidFill>
                  <a:schemeClr val="bg1"/>
                </a:solidFill>
              </a:rPr>
              <a:t>Genre/Text)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US" sz="3600" dirty="0"/>
              <a:t>Fiction</a:t>
            </a:r>
          </a:p>
          <a:p>
            <a:pPr algn="ctr">
              <a:buFontTx/>
              <a:buNone/>
            </a:pPr>
            <a:r>
              <a:rPr lang="en-US" sz="3600" dirty="0"/>
              <a:t>Non-fiction</a:t>
            </a:r>
          </a:p>
          <a:p>
            <a:pPr algn="ctr">
              <a:buFontTx/>
              <a:buNone/>
            </a:pPr>
            <a:r>
              <a:rPr lang="en-US" sz="3600" dirty="0"/>
              <a:t>Poetry</a:t>
            </a:r>
          </a:p>
          <a:p>
            <a:pPr algn="ctr">
              <a:buFontTx/>
              <a:buNone/>
            </a:pPr>
            <a:r>
              <a:rPr lang="en-US" sz="3600" dirty="0"/>
              <a:t>Recipe</a:t>
            </a:r>
          </a:p>
          <a:p>
            <a:pPr algn="ctr">
              <a:buFontTx/>
              <a:buNone/>
            </a:pPr>
            <a:r>
              <a:rPr lang="en-US" sz="3600" dirty="0"/>
              <a:t>Biography</a:t>
            </a:r>
          </a:p>
          <a:p>
            <a:pPr algn="ctr">
              <a:buFontTx/>
              <a:buNone/>
            </a:pPr>
            <a:r>
              <a:rPr lang="en-US" sz="3600" dirty="0"/>
              <a:t>Autobiography</a:t>
            </a:r>
          </a:p>
          <a:p>
            <a:pPr algn="ctr">
              <a:buFontTx/>
              <a:buNone/>
            </a:pPr>
            <a:r>
              <a:rPr lang="en-US" sz="3600" dirty="0"/>
              <a:t>Article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772400" cy="1265238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/>
            </a:r>
            <a:br>
              <a:rPr lang="en-US" sz="4000" b="1" dirty="0" smtClean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/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sz="4000" b="1" dirty="0" smtClean="0">
                <a:solidFill>
                  <a:schemeClr val="bg1"/>
                </a:solidFill>
              </a:rPr>
              <a:t>Geometry Terms</a:t>
            </a:r>
            <a:r>
              <a:rPr lang="en-US" sz="4000" b="1" dirty="0">
                <a:solidFill>
                  <a:schemeClr val="bg1"/>
                </a:solidFill>
              </a:rPr>
              <a:t/>
            </a:r>
            <a:br>
              <a:rPr lang="en-US" sz="4000" b="1" dirty="0">
                <a:solidFill>
                  <a:schemeClr val="bg1"/>
                </a:solidFill>
              </a:rPr>
            </a:b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ctr">
              <a:lnSpc>
                <a:spcPct val="90000"/>
              </a:lnSpc>
              <a:buFontTx/>
              <a:buNone/>
            </a:pPr>
            <a:endParaRPr lang="en-US" sz="3600" dirty="0" smtClean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3600" dirty="0" smtClean="0"/>
              <a:t>Square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3600" dirty="0" smtClean="0"/>
              <a:t>Cone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3600" dirty="0" smtClean="0"/>
              <a:t>Triangle</a:t>
            </a:r>
            <a:endParaRPr lang="en-US" sz="3600" dirty="0" smtClean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3600" dirty="0" smtClean="0"/>
              <a:t>Quadrilateral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3600" dirty="0" smtClean="0"/>
              <a:t>Parallel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3600" dirty="0" smtClean="0"/>
              <a:t>Cube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3600" dirty="0" smtClean="0"/>
              <a:t>Line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The Winner’s Circle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762000" y="1524000"/>
            <a:ext cx="7772400" cy="4648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886200" y="2438400"/>
            <a:ext cx="1524000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/>
              <a:t>What a Teacher Assistant Does</a:t>
            </a:r>
            <a:endParaRPr lang="en-US" b="1" dirty="0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4953000" y="3810000"/>
            <a:ext cx="1524000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/>
              <a:t>Parts of a Newspaper</a:t>
            </a:r>
            <a:endParaRPr lang="en-US" b="1" dirty="0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743200" y="3886200"/>
            <a:ext cx="1752600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/>
              <a:t>Things You Would Find at an Aquarium</a:t>
            </a:r>
            <a:endParaRPr lang="en-US" b="1" dirty="0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5715000" y="5181600"/>
            <a:ext cx="1524000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/>
              <a:t>Jobs that </a:t>
            </a:r>
            <a:r>
              <a:rPr lang="en-US" b="1" dirty="0" smtClean="0"/>
              <a:t>are Not Difficult</a:t>
            </a:r>
            <a:endParaRPr lang="en-US" b="1" dirty="0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505200" y="5181600"/>
            <a:ext cx="1981200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/>
              <a:t> Words </a:t>
            </a:r>
            <a:r>
              <a:rPr lang="en-US" b="1" dirty="0" smtClean="0"/>
              <a:t>that Mean the Same as</a:t>
            </a:r>
            <a:r>
              <a:rPr lang="en-US" b="1" dirty="0" smtClean="0"/>
              <a:t> </a:t>
            </a:r>
            <a:r>
              <a:rPr lang="en-US" b="1" dirty="0" smtClean="0"/>
              <a:t>Handsome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676400" y="5181600"/>
            <a:ext cx="1524000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/>
              <a:t>Verbs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  <p:bldP spid="10246" grpId="0" animBg="1"/>
      <p:bldP spid="10247" grpId="0" animBg="1"/>
      <p:bldP spid="10248" grpId="0" animBg="1"/>
      <p:bldP spid="10249" grpId="0" animBg="1"/>
      <p:bldP spid="1025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6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Word Sort Practice</a:t>
            </a:r>
            <a:endParaRPr lang="en-US" sz="6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895600" y="1524000"/>
            <a:ext cx="3657600" cy="2209800"/>
          </a:xfrm>
          <a:solidFill>
            <a:schemeClr val="accent1"/>
          </a:solidFill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endParaRPr lang="en-US" sz="5200" b="1" dirty="0" smtClean="0"/>
          </a:p>
          <a:p>
            <a:pPr algn="ctr">
              <a:buNone/>
            </a:pPr>
            <a:r>
              <a:rPr lang="en-US" sz="5200" b="1" dirty="0" smtClean="0"/>
              <a:t>Sun </a:t>
            </a:r>
            <a:r>
              <a:rPr lang="en-US" sz="5200" b="1" dirty="0" smtClean="0"/>
              <a:t>	Cloud   	Rain	</a:t>
            </a:r>
          </a:p>
          <a:p>
            <a:pPr algn="ctr">
              <a:buNone/>
            </a:pPr>
            <a:r>
              <a:rPr lang="en-US" sz="5200" b="1" dirty="0" smtClean="0"/>
              <a:t>Water    River	</a:t>
            </a:r>
            <a:r>
              <a:rPr lang="en-US" sz="5200" b="1" dirty="0" smtClean="0"/>
              <a:t> Hill</a:t>
            </a:r>
            <a:r>
              <a:rPr lang="en-US" sz="5200" b="1" dirty="0" smtClean="0"/>
              <a:t>	</a:t>
            </a:r>
          </a:p>
          <a:p>
            <a:pPr algn="ctr">
              <a:buNone/>
            </a:pPr>
            <a:r>
              <a:rPr lang="en-US" sz="5200" b="1" dirty="0" smtClean="0"/>
              <a:t>Rock	Sand	</a:t>
            </a:r>
          </a:p>
          <a:p>
            <a:pPr algn="ctr">
              <a:buNone/>
            </a:pPr>
            <a:r>
              <a:rPr lang="en-US" sz="5200" b="1" dirty="0" smtClean="0"/>
              <a:t>Moon	Planet	</a:t>
            </a:r>
          </a:p>
          <a:p>
            <a:pPr algn="ctr">
              <a:buNone/>
            </a:pPr>
            <a:r>
              <a:rPr lang="en-US" sz="5200" b="1" dirty="0" smtClean="0"/>
              <a:t>Star	Dirt</a:t>
            </a:r>
            <a:r>
              <a:rPr lang="en-US" sz="5200" dirty="0" smtClean="0"/>
              <a:t>	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787360"/>
              </p:ext>
            </p:extLst>
          </p:nvPr>
        </p:nvGraphicFramePr>
        <p:xfrm>
          <a:off x="2743200" y="3886200"/>
          <a:ext cx="4064000" cy="274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Rain Cycle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Solar System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cloud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sun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water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planet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river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rock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rain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moon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sand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star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74638"/>
            <a:ext cx="8458200" cy="1477962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Online Sites for Vocabulary Development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534400" cy="457200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endParaRPr lang="en-US" sz="36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>
                <a:hlinkClick r:id="rId3"/>
              </a:rPr>
              <a:t>http</a:t>
            </a:r>
            <a:r>
              <a:rPr lang="en-US" sz="2800" dirty="0">
                <a:hlinkClick r:id="rId3"/>
              </a:rPr>
              <a:t>://pbskids.org/wordgirl</a:t>
            </a:r>
            <a:r>
              <a:rPr lang="en-US" sz="2800" dirty="0" smtClean="0">
                <a:hlinkClick r:id="rId3"/>
              </a:rPr>
              <a:t>/</a:t>
            </a:r>
            <a:endParaRPr lang="en-US" sz="2800" dirty="0" smtClean="0">
              <a:hlinkClick r:id="rId3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>
                <a:hlinkClick r:id="rId4"/>
              </a:rPr>
              <a:t>http://www.spellingcity.com</a:t>
            </a:r>
            <a:endParaRPr lang="en-US" sz="28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>
                <a:hlinkClick r:id="rId3"/>
              </a:rPr>
              <a:t>http://www.hiyah.net</a:t>
            </a:r>
            <a:endParaRPr lang="en-US" sz="2800" dirty="0" smtClean="0">
              <a:hlinkClick r:id="rId3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>
                <a:hlinkClick r:id="rId3"/>
              </a:rPr>
              <a:t>http</a:t>
            </a:r>
            <a:r>
              <a:rPr lang="en-US" sz="2800" dirty="0">
                <a:hlinkClick r:id="rId3"/>
              </a:rPr>
              <a:t>://</a:t>
            </a:r>
            <a:r>
              <a:rPr lang="en-US" sz="2800" dirty="0" smtClean="0">
                <a:hlinkClick r:id="rId3"/>
              </a:rPr>
              <a:t>www.fcrr.org/Curriculum/pdf/GK-1/V_Final.pdf</a:t>
            </a:r>
            <a:endParaRPr lang="en-US" sz="2800" dirty="0" smtClean="0">
              <a:hlinkClick r:id="rId3"/>
            </a:endParaRPr>
          </a:p>
          <a:p>
            <a:pPr>
              <a:lnSpc>
                <a:spcPct val="90000"/>
              </a:lnSpc>
              <a:buNone/>
            </a:pPr>
            <a:r>
              <a:rPr lang="en-US" sz="2800" dirty="0">
                <a:hlinkClick r:id="rId3"/>
              </a:rPr>
              <a:t>http://</a:t>
            </a:r>
            <a:r>
              <a:rPr lang="en-US" sz="2800" dirty="0" smtClean="0">
                <a:hlinkClick r:id="rId3"/>
              </a:rPr>
              <a:t>www.readingresource.net/vocabularyactivities.html</a:t>
            </a:r>
          </a:p>
          <a:p>
            <a:pPr>
              <a:lnSpc>
                <a:spcPct val="90000"/>
              </a:lnSpc>
              <a:buNone/>
            </a:pPr>
            <a:endParaRPr lang="en-US" sz="2800" dirty="0">
              <a:hlinkClick r:id="rId3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800" dirty="0">
              <a:hlinkClick r:id="rId3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55591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Expanding Use of Vocabulary Games from FCRR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Content Placeholder 3" descr="DSC0154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385711" y="1447800"/>
            <a:ext cx="6829778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143000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Sharing Ideas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447800"/>
            <a:ext cx="83058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 smtClean="0"/>
              <a:t>Choose two of the strategies you’ve learned about today and share the following thoughts with a partner:</a:t>
            </a:r>
          </a:p>
          <a:p>
            <a:r>
              <a:rPr lang="en-US" sz="3200" i="1" dirty="0" smtClean="0"/>
              <a:t>Why did you choose these strategies?</a:t>
            </a:r>
          </a:p>
          <a:p>
            <a:r>
              <a:rPr lang="en-US" sz="3200" i="1" dirty="0" smtClean="0"/>
              <a:t>How do you think the strategies might help your students? </a:t>
            </a:r>
          </a:p>
          <a:p>
            <a:r>
              <a:rPr lang="en-US" sz="3200" i="1" dirty="0" smtClean="0"/>
              <a:t>Why is it important to use explicit vocabulary instruction</a:t>
            </a:r>
          </a:p>
          <a:p>
            <a:r>
              <a:rPr lang="en-US" sz="3200" i="1" dirty="0" smtClean="0"/>
              <a:t>Share any additional vocabulary ideas that your partner may be able to use this school year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225293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Vocabulary Gap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b="1" dirty="0" smtClean="0"/>
              <a:t>Children enter school with different levels of vocabulary. (Hart &amp; </a:t>
            </a:r>
            <a:r>
              <a:rPr lang="en-US" b="1" dirty="0" err="1" smtClean="0"/>
              <a:t>Risley</a:t>
            </a:r>
            <a:r>
              <a:rPr lang="en-US" b="1" dirty="0" smtClean="0"/>
              <a:t>, 1995)</a:t>
            </a:r>
          </a:p>
          <a:p>
            <a:pPr algn="ctr">
              <a:buNone/>
            </a:pPr>
            <a:endParaRPr lang="en-US" sz="1200" b="1" dirty="0" smtClean="0"/>
          </a:p>
          <a:p>
            <a:pPr>
              <a:buNone/>
            </a:pPr>
            <a:r>
              <a:rPr lang="en-US" b="1" dirty="0" smtClean="0"/>
              <a:t>               </a:t>
            </a:r>
            <a:r>
              <a:rPr lang="en-US" sz="3200" b="1" dirty="0" smtClean="0"/>
              <a:t>Cumulative Vocabulary (Age 4)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		</a:t>
            </a:r>
          </a:p>
          <a:p>
            <a:pPr>
              <a:buNone/>
            </a:pPr>
            <a:r>
              <a:rPr lang="en-US" b="1" dirty="0" smtClean="0"/>
              <a:t>		</a:t>
            </a:r>
          </a:p>
          <a:p>
            <a:pPr>
              <a:buNone/>
            </a:pPr>
            <a:r>
              <a:rPr lang="en-US" b="1" dirty="0" smtClean="0"/>
              <a:t>		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3352800"/>
          <a:ext cx="8305800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2900"/>
                <a:gridCol w="4152900"/>
              </a:tblGrid>
              <a:tr h="13017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Children from professional families</a:t>
                      </a:r>
                    </a:p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1,100 words</a:t>
                      </a:r>
                      <a:endParaRPr lang="en-US" sz="2800" dirty="0"/>
                    </a:p>
                  </a:txBody>
                  <a:tcPr/>
                </a:tc>
              </a:tr>
              <a:tr h="911225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Children from </a:t>
                      </a:r>
                    </a:p>
                    <a:p>
                      <a:r>
                        <a:rPr lang="en-US" sz="2800" b="1" dirty="0" smtClean="0"/>
                        <a:t>working class families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700 words</a:t>
                      </a:r>
                      <a:endParaRPr lang="en-US" sz="2800" dirty="0"/>
                    </a:p>
                  </a:txBody>
                  <a:tcPr/>
                </a:tc>
              </a:tr>
              <a:tr h="911225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Children from </a:t>
                      </a:r>
                    </a:p>
                    <a:p>
                      <a:r>
                        <a:rPr lang="en-US" sz="2800" b="1" dirty="0" smtClean="0"/>
                        <a:t>welfare families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500 words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Vocabulary Gap:  Meaningful Differences (Hart and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Risley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1995)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884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1524000"/>
                <a:gridCol w="1943100"/>
                <a:gridCol w="1943100"/>
              </a:tblGrid>
              <a:tr h="100965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Families</a:t>
                      </a:r>
                      <a:r>
                        <a:rPr lang="en-US" sz="2800" b="1" baseline="0" dirty="0" smtClean="0"/>
                        <a:t> 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Words</a:t>
                      </a:r>
                      <a:r>
                        <a:rPr lang="en-US" sz="2800" b="1" baseline="0" dirty="0" smtClean="0"/>
                        <a:t> Heard Per Hour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Words Heard in a Typical</a:t>
                      </a:r>
                    </a:p>
                    <a:p>
                      <a:pPr algn="ctr"/>
                      <a:r>
                        <a:rPr lang="en-US" sz="2800" b="1" dirty="0" smtClean="0"/>
                        <a:t>Week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Words Heard in a Typical</a:t>
                      </a:r>
                    </a:p>
                    <a:p>
                      <a:pPr algn="ctr"/>
                      <a:r>
                        <a:rPr lang="en-US" sz="2800" b="1" dirty="0" smtClean="0"/>
                        <a:t>Year</a:t>
                      </a:r>
                      <a:endParaRPr lang="en-US" sz="2800" b="1" dirty="0"/>
                    </a:p>
                  </a:txBody>
                  <a:tcPr/>
                </a:tc>
              </a:tr>
              <a:tr h="100965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Welfare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620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62,000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3 million</a:t>
                      </a:r>
                      <a:endParaRPr lang="en-US" sz="3200" b="1" dirty="0"/>
                    </a:p>
                  </a:txBody>
                  <a:tcPr/>
                </a:tc>
              </a:tr>
              <a:tr h="100965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Working Class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1250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125,000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6 million</a:t>
                      </a:r>
                      <a:endParaRPr lang="en-US" sz="3200" b="1" dirty="0"/>
                    </a:p>
                  </a:txBody>
                  <a:tcPr/>
                </a:tc>
              </a:tr>
              <a:tr h="100965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Professional 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2150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215,000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11 million</a:t>
                      </a:r>
                      <a:endParaRPr lang="en-US" sz="32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86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Actual Differences in </a:t>
            </a:r>
            <a:br>
              <a:rPr lang="en-US" sz="3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3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Quality of Words Heard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 a typical hour, the average child would hear:</a:t>
            </a:r>
            <a:endParaRPr lang="en-US" sz="22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228600" y="1447800"/>
          <a:ext cx="8686800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9447"/>
                <a:gridCol w="3236259"/>
                <a:gridCol w="3151094"/>
              </a:tblGrid>
              <a:tr h="149860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Welfare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5 Affirmations 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(Positive Statements)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11 Prohibitions</a:t>
                      </a:r>
                      <a:r>
                        <a:rPr lang="en-US" sz="3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</a:rPr>
                        <a:t>(Negative Statements)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49860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Working Class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12 Affirmations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7 Prohibitions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49860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Professional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32 Affirmations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5 Prohibitions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The Challenge of Vocabulary Instruction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sz="2800" dirty="0" err="1" smtClean="0"/>
              <a:t>Biemiller</a:t>
            </a:r>
            <a:r>
              <a:rPr lang="en-US" sz="2800" dirty="0" smtClean="0"/>
              <a:t> (2005) found that average students knew    </a:t>
            </a:r>
          </a:p>
          <a:p>
            <a:pPr marL="514350" indent="-514350">
              <a:buNone/>
            </a:pPr>
            <a:r>
              <a:rPr lang="en-US" sz="2800" dirty="0" smtClean="0"/>
              <a:t>       about 6,000 root words by the end of 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grade.</a:t>
            </a:r>
          </a:p>
          <a:p>
            <a:pPr marL="514350" indent="-514350">
              <a:buAutoNum type="arabicPeriod" startAt="2"/>
            </a:pPr>
            <a:r>
              <a:rPr lang="en-US" sz="2800" dirty="0" smtClean="0"/>
              <a:t>Students in lowest quartile knew about 4,000 words.</a:t>
            </a:r>
          </a:p>
          <a:p>
            <a:pPr marL="514350" indent="-514350">
              <a:buAutoNum type="arabicPeriod" startAt="2"/>
            </a:pPr>
            <a:r>
              <a:rPr lang="en-US" sz="2800" dirty="0" smtClean="0"/>
              <a:t>Students in lowest quartile enter kindergarten knowing between 2000 and 2500 words, so they must learn 3500 to 4000 words to “close the gap.”</a:t>
            </a:r>
          </a:p>
          <a:p>
            <a:pPr marL="514350" indent="-514350">
              <a:buAutoNum type="arabicPeriod" startAt="2"/>
            </a:pPr>
            <a:r>
              <a:rPr lang="en-US" sz="2800" dirty="0" smtClean="0"/>
              <a:t>Currently, lowest quartile of students learn about 500-600 words per year.</a:t>
            </a:r>
          </a:p>
          <a:p>
            <a:pPr marL="514350" indent="-514350">
              <a:buAutoNum type="arabicPeriod" startAt="2"/>
            </a:pPr>
            <a:r>
              <a:rPr lang="en-US" sz="2800" dirty="0" smtClean="0"/>
              <a:t>Must add another 500 words a year to even approach “closing the gap.”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What do we know from research about the best ways to teach vocabulary?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200" b="1" dirty="0" smtClean="0">
                <a:solidFill>
                  <a:schemeClr val="accent1"/>
                </a:solidFill>
              </a:rPr>
              <a:t>Primary conclusions from report of NRP</a:t>
            </a:r>
          </a:p>
          <a:p>
            <a:pPr>
              <a:buNone/>
            </a:pPr>
            <a:r>
              <a:rPr lang="en-US" sz="2800" dirty="0" smtClean="0"/>
              <a:t>1.  Vocabulary should be taught both directly and indirectly.</a:t>
            </a:r>
          </a:p>
          <a:p>
            <a:pPr>
              <a:buNone/>
            </a:pPr>
            <a:r>
              <a:rPr lang="en-US" sz="2800" dirty="0" smtClean="0"/>
              <a:t>2.  Repetition and multiple exposures to vocabulary items are important.</a:t>
            </a:r>
          </a:p>
          <a:p>
            <a:pPr>
              <a:buNone/>
            </a:pPr>
            <a:r>
              <a:rPr lang="en-US" sz="2800" dirty="0" smtClean="0"/>
              <a:t>3.  Learning in rich contexts is valuable for vocabulary learning.</a:t>
            </a:r>
          </a:p>
          <a:p>
            <a:pPr>
              <a:buNone/>
            </a:pPr>
            <a:r>
              <a:rPr lang="en-US" sz="2800" dirty="0" smtClean="0"/>
              <a:t>4.  Vocabulary learning should entail active engagement in learning tasks.</a:t>
            </a:r>
          </a:p>
          <a:p>
            <a:pPr>
              <a:buNone/>
            </a:pPr>
            <a:r>
              <a:rPr lang="en-US" sz="2800" dirty="0" smtClean="0"/>
              <a:t>5.  Dependence on a single vocabulary instructional method will not result in optimal learning.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77200" cy="129540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chemeClr val="bg1"/>
                </a:solidFill>
              </a:rPr>
              <a:t>Less Effective Approaches 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to Teaching Vocabulary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76400"/>
            <a:ext cx="7772400" cy="4343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500" dirty="0" smtClean="0"/>
              <a:t>Copying definitions from a dictionary.</a:t>
            </a:r>
          </a:p>
          <a:p>
            <a:pPr>
              <a:buFont typeface="Wingdings" pitchFamily="2" charset="2"/>
              <a:buChar char="v"/>
            </a:pPr>
            <a:r>
              <a:rPr lang="en-US" sz="3500" dirty="0" smtClean="0"/>
              <a:t>Writing sentences before studying the word.</a:t>
            </a:r>
          </a:p>
          <a:p>
            <a:pPr>
              <a:buFont typeface="Wingdings" pitchFamily="2" charset="2"/>
              <a:buChar char="v"/>
            </a:pPr>
            <a:r>
              <a:rPr lang="en-US" sz="3500" dirty="0" smtClean="0"/>
              <a:t>Just telling students to “use context” to figure out a word.</a:t>
            </a:r>
          </a:p>
          <a:p>
            <a:pPr>
              <a:buFont typeface="Wingdings" pitchFamily="2" charset="2"/>
              <a:buChar char="v"/>
            </a:pPr>
            <a:r>
              <a:rPr lang="en-US" sz="3500" dirty="0" smtClean="0"/>
              <a:t>Memorizing lists of “</a:t>
            </a:r>
            <a:r>
              <a:rPr lang="en-US" sz="3500" dirty="0" err="1" smtClean="0"/>
              <a:t>decontextualized</a:t>
            </a:r>
            <a:r>
              <a:rPr lang="en-US" sz="3500" dirty="0" smtClean="0"/>
              <a:t>” definitions.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2559</TotalTime>
  <Words>1188</Words>
  <Application>Microsoft Office PowerPoint</Application>
  <PresentationFormat>On-screen Show (4:3)</PresentationFormat>
  <Paragraphs>324</Paragraphs>
  <Slides>37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Equity</vt:lpstr>
      <vt:lpstr>Enhancing Vocabulary Instruction</vt:lpstr>
      <vt:lpstr>                                                                                                     Goals for This Session</vt:lpstr>
      <vt:lpstr>                                                                                                     Background Knowledge</vt:lpstr>
      <vt:lpstr>Vocabulary Gap</vt:lpstr>
      <vt:lpstr>Vocabulary Gap:  Meaningful Differences (Hart and Risley, 1995)</vt:lpstr>
      <vt:lpstr>Actual Differences in  Quality of Words Heard In a typical hour, the average child would hear:</vt:lpstr>
      <vt:lpstr>The Challenge of Vocabulary Instruction</vt:lpstr>
      <vt:lpstr>What do we know from research about the best ways to teach vocabulary?</vt:lpstr>
      <vt:lpstr>                                                                                                        Less Effective Approaches  to Teaching Vocabulary</vt:lpstr>
      <vt:lpstr>                                                                                                     Strategies That Promote  Deep Understanding of  Vocabulary</vt:lpstr>
      <vt:lpstr>                                                                                                    No Fail Vocabulary Instruction   From Bringing Words to Life  by Isabel Beck</vt:lpstr>
      <vt:lpstr>                                                                                                        Three Tiers of Vocabulary (Beck, McKeown, and Kucan)</vt:lpstr>
      <vt:lpstr>                                                                                                    No Fail Vocabulary Instruction Activity   </vt:lpstr>
      <vt:lpstr>Frayer Model</vt:lpstr>
      <vt:lpstr>                                                                                                    Frayer Model  Activity   </vt:lpstr>
      <vt:lpstr>Word Arrays</vt:lpstr>
      <vt:lpstr>                                                                              Word Array Activity     </vt:lpstr>
      <vt:lpstr>PowerPoint Presentation</vt:lpstr>
      <vt:lpstr>High Utility Prefixes</vt:lpstr>
      <vt:lpstr>High Utility Suffixes</vt:lpstr>
      <vt:lpstr>                                                                                                        Common Greek and Latin Roots</vt:lpstr>
      <vt:lpstr>                                                                                                        Common Greek and Latin Roots</vt:lpstr>
      <vt:lpstr>                                                                                                    Affixes Activity  http://linoit.com/users/rventura/canvases/Affixes%20Activity   </vt:lpstr>
      <vt:lpstr>Helping Students Make Connections with Concept Mapping</vt:lpstr>
      <vt:lpstr>                                                                                                Concept Mapping  Activity      </vt:lpstr>
      <vt:lpstr>Core Vocabulary with  Graphic Representation</vt:lpstr>
      <vt:lpstr>Let’s Play the Pyramid Game</vt:lpstr>
      <vt:lpstr>How to Play </vt:lpstr>
      <vt:lpstr>Round #1:  Let’s Cook  Recipe Terms</vt:lpstr>
      <vt:lpstr>What’s the Word?</vt:lpstr>
      <vt:lpstr>Reading, Reading Everywhere (Examples of Genre/Text)</vt:lpstr>
      <vt:lpstr>  Geometry Terms </vt:lpstr>
      <vt:lpstr>The Winner’s Circle </vt:lpstr>
      <vt:lpstr>     Word Sort Practice</vt:lpstr>
      <vt:lpstr>Online Sites for Vocabulary Development</vt:lpstr>
      <vt:lpstr>Expanding Use of Vocabulary Games from FCRR</vt:lpstr>
      <vt:lpstr>Sharing Ideas</vt:lpstr>
    </vt:vector>
  </TitlesOfParts>
  <Company>Pitt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Enhancing Vocabulary Acquisition</dc:title>
  <dc:creator>Pitt County Schools</dc:creator>
  <cp:lastModifiedBy>Robin Ventura</cp:lastModifiedBy>
  <cp:revision>67</cp:revision>
  <dcterms:created xsi:type="dcterms:W3CDTF">2010-02-23T20:47:13Z</dcterms:created>
  <dcterms:modified xsi:type="dcterms:W3CDTF">2012-07-20T22:51:46Z</dcterms:modified>
</cp:coreProperties>
</file>